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8"/>
  </p:notesMasterIdLst>
  <p:sldIdLst>
    <p:sldId id="294" r:id="rId2"/>
    <p:sldId id="385" r:id="rId3"/>
    <p:sldId id="386" r:id="rId4"/>
    <p:sldId id="388" r:id="rId5"/>
    <p:sldId id="387" r:id="rId6"/>
    <p:sldId id="389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9EB"/>
    <a:srgbClr val="B31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8" autoAdjust="0"/>
    <p:restoredTop sz="94660"/>
  </p:normalViewPr>
  <p:slideViewPr>
    <p:cSldViewPr>
      <p:cViewPr varScale="1">
        <p:scale>
          <a:sx n="120" d="100"/>
          <a:sy n="120" d="100"/>
        </p:scale>
        <p:origin x="14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Barrett" userId="201349466_tp_box_2" providerId="OAuth2" clId="{606DBCED-B4E0-4CEF-B81C-D51192CA348A}"/>
    <pc:docChg chg="custSel addSld modSld">
      <pc:chgData name="Christopher Barrett" userId="201349466_tp_box_2" providerId="OAuth2" clId="{606DBCED-B4E0-4CEF-B81C-D51192CA348A}" dt="2026-08-28T21:53:40.317" v="235" actId="1076"/>
      <pc:docMkLst>
        <pc:docMk/>
      </pc:docMkLst>
      <pc:sldChg chg="addSp delSp modSp add mod">
        <pc:chgData name="Christopher Barrett" userId="201349466_tp_box_2" providerId="OAuth2" clId="{606DBCED-B4E0-4CEF-B81C-D51192CA348A}" dt="2026-08-28T21:53:40.317" v="235" actId="1076"/>
        <pc:sldMkLst>
          <pc:docMk/>
          <pc:sldMk cId="0" sldId="294"/>
        </pc:sldMkLst>
        <pc:spChg chg="add ord">
          <ac:chgData name="Christopher Barrett" userId="201349466_tp_box_2" providerId="OAuth2" clId="{606DBCED-B4E0-4CEF-B81C-D51192CA348A}" dt="2026-08-28T21:52:46.060" v="229" actId="167"/>
          <ac:spMkLst>
            <pc:docMk/>
            <pc:sldMk cId="0" sldId="294"/>
            <ac:spMk id="3" creationId="{0CD4928B-938C-08ED-5000-00CD7E4DEF3C}"/>
          </ac:spMkLst>
        </pc:spChg>
        <pc:spChg chg="mod">
          <ac:chgData name="Christopher Barrett" userId="201349466_tp_box_2" providerId="OAuth2" clId="{606DBCED-B4E0-4CEF-B81C-D51192CA348A}" dt="2026-08-28T21:53:40.317" v="235" actId="1076"/>
          <ac:spMkLst>
            <pc:docMk/>
            <pc:sldMk cId="0" sldId="294"/>
            <ac:spMk id="5123" creationId="{00000000-0000-0000-0000-000000000000}"/>
          </ac:spMkLst>
        </pc:spChg>
        <pc:picChg chg="add mod">
          <ac:chgData name="Christopher Barrett" userId="201349466_tp_box_2" providerId="OAuth2" clId="{606DBCED-B4E0-4CEF-B81C-D51192CA348A}" dt="2026-08-28T21:53:34.509" v="234" actId="1076"/>
          <ac:picMkLst>
            <pc:docMk/>
            <pc:sldMk cId="0" sldId="294"/>
            <ac:picMk id="7" creationId="{B2CF698B-FD09-5237-26AD-17BE15589B93}"/>
          </ac:picMkLst>
        </pc:picChg>
      </pc:sldChg>
      <pc:sldChg chg="modSp mod addAnim delAnim modAnim">
        <pc:chgData name="Christopher Barrett" userId="201349466_tp_box_2" providerId="OAuth2" clId="{606DBCED-B4E0-4CEF-B81C-D51192CA348A}" dt="2026-08-28T21:36:29.890" v="47" actId="20577"/>
        <pc:sldMkLst>
          <pc:docMk/>
          <pc:sldMk cId="614482256" sldId="386"/>
        </pc:sldMkLst>
        <pc:spChg chg="mod ord">
          <ac:chgData name="Christopher Barrett" userId="201349466_tp_box_2" providerId="OAuth2" clId="{606DBCED-B4E0-4CEF-B81C-D51192CA348A}" dt="2026-08-28T21:36:29.890" v="47" actId="20577"/>
          <ac:spMkLst>
            <pc:docMk/>
            <pc:sldMk cId="614482256" sldId="386"/>
            <ac:spMk id="5" creationId="{203CC3B5-C5D4-F769-69FF-6F533C6D3730}"/>
          </ac:spMkLst>
        </pc:spChg>
        <pc:picChg chg="mod">
          <ac:chgData name="Christopher Barrett" userId="201349466_tp_box_2" providerId="OAuth2" clId="{606DBCED-B4E0-4CEF-B81C-D51192CA348A}" dt="2026-08-28T21:36:23.766" v="46" actId="1076"/>
          <ac:picMkLst>
            <pc:docMk/>
            <pc:sldMk cId="614482256" sldId="386"/>
            <ac:picMk id="9" creationId="{BEE81B7B-003F-525E-F943-3AA9037611A3}"/>
          </ac:picMkLst>
        </pc:picChg>
      </pc:sldChg>
      <pc:sldChg chg="addSp modSp mod modAnim">
        <pc:chgData name="Christopher Barrett" userId="201349466_tp_box_2" providerId="OAuth2" clId="{606DBCED-B4E0-4CEF-B81C-D51192CA348A}" dt="2026-08-28T21:38:14.056" v="105" actId="20577"/>
        <pc:sldMkLst>
          <pc:docMk/>
          <pc:sldMk cId="2130604951" sldId="387"/>
        </pc:sldMkLst>
        <pc:spChg chg="add mod">
          <ac:chgData name="Christopher Barrett" userId="201349466_tp_box_2" providerId="OAuth2" clId="{606DBCED-B4E0-4CEF-B81C-D51192CA348A}" dt="2026-08-28T21:38:14.056" v="105" actId="20577"/>
          <ac:spMkLst>
            <pc:docMk/>
            <pc:sldMk cId="2130604951" sldId="387"/>
            <ac:spMk id="23" creationId="{8E282E1B-6DF9-2F5C-D422-D3AA757548FE}"/>
          </ac:spMkLst>
        </pc:spChg>
      </pc:sldChg>
      <pc:sldChg chg="addSp modSp mod">
        <pc:chgData name="Christopher Barrett" userId="201349466_tp_box_2" providerId="OAuth2" clId="{606DBCED-B4E0-4CEF-B81C-D51192CA348A}" dt="2026-08-28T21:38:41.065" v="121" actId="1076"/>
        <pc:sldMkLst>
          <pc:docMk/>
          <pc:sldMk cId="4681922" sldId="388"/>
        </pc:sldMkLst>
        <pc:spChg chg="add mod">
          <ac:chgData name="Christopher Barrett" userId="201349466_tp_box_2" providerId="OAuth2" clId="{606DBCED-B4E0-4CEF-B81C-D51192CA348A}" dt="2026-08-28T21:38:41.065" v="121" actId="1076"/>
          <ac:spMkLst>
            <pc:docMk/>
            <pc:sldMk cId="4681922" sldId="388"/>
            <ac:spMk id="12" creationId="{467566F5-714B-0FB6-8C03-C7E65330317B}"/>
          </ac:spMkLst>
        </pc:spChg>
      </pc:sldChg>
      <pc:sldChg chg="addSp modSp mod addAnim delAnim modAnim">
        <pc:chgData name="Christopher Barrett" userId="201349466_tp_box_2" providerId="OAuth2" clId="{606DBCED-B4E0-4CEF-B81C-D51192CA348A}" dt="2026-08-28T21:38:05.720" v="91" actId="1076"/>
        <pc:sldMkLst>
          <pc:docMk/>
          <pc:sldMk cId="4002438166" sldId="389"/>
        </pc:sldMkLst>
        <pc:spChg chg="mod">
          <ac:chgData name="Christopher Barrett" userId="201349466_tp_box_2" providerId="OAuth2" clId="{606DBCED-B4E0-4CEF-B81C-D51192CA348A}" dt="2026-08-28T21:29:45.797" v="6" actId="20577"/>
          <ac:spMkLst>
            <pc:docMk/>
            <pc:sldMk cId="4002438166" sldId="389"/>
            <ac:spMk id="4" creationId="{11DF4EEE-8F3C-1F21-D0F4-92599718C7DA}"/>
          </ac:spMkLst>
        </pc:spChg>
        <pc:spChg chg="add mod">
          <ac:chgData name="Christopher Barrett" userId="201349466_tp_box_2" providerId="OAuth2" clId="{606DBCED-B4E0-4CEF-B81C-D51192CA348A}" dt="2026-08-28T21:38:05.720" v="91" actId="1076"/>
          <ac:spMkLst>
            <pc:docMk/>
            <pc:sldMk cId="4002438166" sldId="389"/>
            <ac:spMk id="9" creationId="{3384CBE7-CE95-4D8D-933F-2F72E7C717B3}"/>
          </ac:spMkLst>
        </pc:spChg>
        <pc:spChg chg="mod">
          <ac:chgData name="Christopher Barrett" userId="201349466_tp_box_2" providerId="OAuth2" clId="{606DBCED-B4E0-4CEF-B81C-D51192CA348A}" dt="2026-08-28T21:32:29.077" v="12" actId="1076"/>
          <ac:spMkLst>
            <pc:docMk/>
            <pc:sldMk cId="4002438166" sldId="389"/>
            <ac:spMk id="18438" creationId="{DDEF7C6E-DFF2-FC47-6D04-0FFBFCEE4672}"/>
          </ac:spMkLst>
        </pc:spChg>
        <pc:picChg chg="add mod modCrop">
          <ac:chgData name="Christopher Barrett" userId="201349466_tp_box_2" providerId="OAuth2" clId="{606DBCED-B4E0-4CEF-B81C-D51192CA348A}" dt="2026-08-28T21:33:52.189" v="20" actId="1076"/>
          <ac:picMkLst>
            <pc:docMk/>
            <pc:sldMk cId="4002438166" sldId="389"/>
            <ac:picMk id="7" creationId="{964424D0-9E2D-0D5F-20B0-F97BA530518E}"/>
          </ac:picMkLst>
        </pc:picChg>
      </pc:sldChg>
    </pc:docChg>
  </pc:docChgLst>
  <pc:docChgLst>
    <pc:chgData name="Christopher Barrett" userId="201349466_tp_box_2" providerId="OAuth2" clId="{3C1660C3-88A0-4517-8127-94C0FF5ED938}"/>
    <pc:docChg chg="modSld">
      <pc:chgData name="Christopher Barrett" userId="201349466_tp_box_2" providerId="OAuth2" clId="{3C1660C3-88A0-4517-8127-94C0FF5ED938}" dt="2026-08-31T19:06:02.170" v="12" actId="255"/>
      <pc:docMkLst>
        <pc:docMk/>
      </pc:docMkLst>
      <pc:sldChg chg="modSp mod">
        <pc:chgData name="Christopher Barrett" userId="201349466_tp_box_2" providerId="OAuth2" clId="{3C1660C3-88A0-4517-8127-94C0FF5ED938}" dt="2026-08-31T19:06:02.170" v="12" actId="255"/>
        <pc:sldMkLst>
          <pc:docMk/>
          <pc:sldMk cId="0" sldId="294"/>
        </pc:sldMkLst>
        <pc:spChg chg="mod">
          <ac:chgData name="Christopher Barrett" userId="201349466_tp_box_2" providerId="OAuth2" clId="{3C1660C3-88A0-4517-8127-94C0FF5ED938}" dt="2026-08-31T19:06:02.170" v="12" actId="255"/>
          <ac:spMkLst>
            <pc:docMk/>
            <pc:sldMk cId="0" sldId="294"/>
            <ac:spMk id="512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C17A48-D010-4B40-AE19-2B0C870EC395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F3135D7-3DA5-4D8A-9165-4852192112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853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4D9AD8-3193-4DCA-B143-819DCFD1844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2213" y="692150"/>
            <a:ext cx="4611687" cy="3459163"/>
          </a:xfrm>
          <a:solidFill>
            <a:srgbClr val="FFFFFF"/>
          </a:solidFill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2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545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08EDA-7C24-87F6-AAE6-D92FEF0A9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95E3B44F-CC2C-628F-690A-5A6CAC6DEC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526E959C-D464-8D32-7CF8-D6FAECBD8B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675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49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7B379-082F-7EEF-48EE-15C9FDA35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D4CF565F-61A2-89F6-40B7-042BE232EA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AEF74989-3BD1-4094-DA91-A58319BEF2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222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6B181-3069-4377-B4D6-77150BF4D133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DEB63-0872-4BBA-B416-8E74F348AD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F35F4-6851-45EF-B127-D3FDDE2C70E7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FDFFB-AFF8-4811-A49A-E8AD5395DB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525CD-C514-4F86-97DD-E7FF43D84A91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81869-A094-4AFC-B47C-F57053FFBE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1C26C-499B-4E5D-915C-A89566355E58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9EC6C-2FCD-4AAB-8538-C2696EDF87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7B5DE-6954-452F-9D78-460249942938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C3452-3287-4B83-8290-DCC3DCA2DF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F2A66-3B6A-4915-8CEC-D9F3057EF57D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E70B3-10C8-4ACC-BF02-6BC285557C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20DDD-5AFB-4F8D-8304-B32DB4C50DCF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24DD5-3849-4605-9509-E29A85000D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CAB90-CF3C-40E6-AE90-3A13C8602B01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F6B76-1AA2-47C6-9CB5-1019B110A2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FFF05-B77F-455B-B7D0-24B883D54827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3EF57-D3AE-41C9-A436-06CD84C6C8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5BF87-5D63-4AAC-B26E-2E89BFD847D5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3A01F-9136-41FB-8FA2-4E2EE416AD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74D08-4E79-4142-BD72-E62C05F81B36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D25D8-19B6-4EC4-9A9E-D97AA52FE2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E4593F-F91C-4AA3-9ADE-D1A032C30316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9E1B14A-CDB6-46BA-9A56-9C82B20908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D4928B-938C-08ED-5000-00CD7E4DEF3C}"/>
              </a:ext>
            </a:extLst>
          </p:cNvPr>
          <p:cNvSpPr/>
          <p:nvPr/>
        </p:nvSpPr>
        <p:spPr>
          <a:xfrm>
            <a:off x="152400" y="145256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257175" y="2895600"/>
            <a:ext cx="8705850" cy="343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 b="1" dirty="0">
                <a:latin typeface="+mn-lt"/>
                <a:cs typeface="Times New Roman" pitchFamily="18" charset="0"/>
              </a:rPr>
              <a:t>Poverty Traps and Infectious Disease Risk Reduction</a:t>
            </a:r>
          </a:p>
          <a:p>
            <a:pPr algn="ctr" eaLnBrk="0" hangingPunct="0"/>
            <a:endParaRPr lang="en-US" sz="3200" b="1" dirty="0">
              <a:latin typeface="+mn-lt"/>
              <a:cs typeface="Times New Roman" pitchFamily="18" charset="0"/>
            </a:endParaRPr>
          </a:p>
          <a:p>
            <a:pPr algn="ctr" eaLnBrk="0" hangingPunct="0"/>
            <a:endParaRPr lang="en-US" sz="3200" b="1" dirty="0">
              <a:latin typeface="+mn-lt"/>
              <a:cs typeface="Times New Roman" pitchFamily="18" charset="0"/>
            </a:endParaRPr>
          </a:p>
          <a:p>
            <a:pPr algn="ctr" eaLnBrk="0" hangingPunct="0"/>
            <a:r>
              <a:rPr lang="en-US" dirty="0">
                <a:latin typeface="+mn-lt"/>
                <a:cs typeface="Times New Roman" pitchFamily="18" charset="0"/>
              </a:rPr>
              <a:t>Chris Barrett</a:t>
            </a:r>
          </a:p>
          <a:p>
            <a:pPr algn="ctr" eaLnBrk="0" hangingPunct="0"/>
            <a:r>
              <a:rPr lang="en-US" dirty="0">
                <a:latin typeface="+mn-lt"/>
                <a:cs typeface="Times New Roman" pitchFamily="18" charset="0"/>
              </a:rPr>
              <a:t>Dyson School/Brooks School</a:t>
            </a:r>
          </a:p>
          <a:p>
            <a:pPr algn="ctr" eaLnBrk="0" hangingPunct="0"/>
            <a:endParaRPr lang="en-US" b="1" dirty="0">
              <a:latin typeface="+mn-lt"/>
              <a:cs typeface="Times New Roman" pitchFamily="18" charset="0"/>
            </a:endParaRPr>
          </a:p>
          <a:p>
            <a:pPr algn="ctr" eaLnBrk="0" hangingPunct="0"/>
            <a:endParaRPr lang="en-US" b="1" dirty="0">
              <a:latin typeface="+mn-lt"/>
              <a:cs typeface="Times New Roman" pitchFamily="18" charset="0"/>
            </a:endParaRPr>
          </a:p>
          <a:p>
            <a:pPr algn="ctr"/>
            <a:r>
              <a:rPr lang="en-US" dirty="0" err="1">
                <a:latin typeface="+mn-lt"/>
              </a:rPr>
              <a:t>CIDERFest</a:t>
            </a:r>
            <a:endParaRPr lang="en-US" dirty="0">
              <a:latin typeface="+mn-lt"/>
            </a:endParaRPr>
          </a:p>
          <a:p>
            <a:pPr algn="ctr"/>
            <a:r>
              <a:rPr lang="en-US" dirty="0">
                <a:latin typeface="+mn-lt"/>
              </a:rPr>
              <a:t>September 2, 2026</a:t>
            </a:r>
          </a:p>
          <a:p>
            <a:pPr algn="ctr" eaLnBrk="0" hangingPunct="0"/>
            <a:endParaRPr lang="en-US" sz="1500" b="1" dirty="0">
              <a:solidFill>
                <a:schemeClr val="bg1"/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CF698B-FD09-5237-26AD-17BE15589B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656" y="381000"/>
            <a:ext cx="4040888" cy="1447453"/>
          </a:xfrm>
          <a:prstGeom prst="rect">
            <a:avLst/>
          </a:prstGeom>
        </p:spPr>
      </p:pic>
    </p:spTree>
  </p:cSld>
  <p:clrMapOvr>
    <a:masterClrMapping/>
  </p:clrMapOvr>
  <p:transition advClick="0" advTm="12556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45256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 flipV="1">
            <a:off x="134938" y="139700"/>
            <a:ext cx="8915400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390" name="Rectangle 3"/>
          <p:cNvSpPr>
            <a:spLocks noChangeArrowheads="1"/>
          </p:cNvSpPr>
          <p:nvPr/>
        </p:nvSpPr>
        <p:spPr bwMode="auto">
          <a:xfrm>
            <a:off x="306410" y="1323174"/>
            <a:ext cx="6794525" cy="553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>
              <a:buFont typeface="Arial" charset="0"/>
              <a:buNone/>
            </a:pPr>
            <a:r>
              <a:rPr lang="en-US" sz="2400" dirty="0">
                <a:latin typeface="Calibri" pitchFamily="34" charset="0"/>
              </a:rPr>
              <a:t>The poorest places are defined not only by the depth and prevalence of poverty but equally by poverty’s persistence. A poverty trap, wherein even optimal behaviors don’t lead to expected escape?</a:t>
            </a: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r>
              <a:rPr lang="en-US" sz="2400" dirty="0">
                <a:latin typeface="Calibri" pitchFamily="34" charset="0"/>
              </a:rPr>
              <a:t>An emergent view of poverty traps emphasizes uninsured risk exposure as a key cause. </a:t>
            </a: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r>
              <a:rPr lang="en-US" sz="2400" b="1" dirty="0">
                <a:solidFill>
                  <a:srgbClr val="FF0000"/>
                </a:solidFill>
                <a:latin typeface="Calibri" pitchFamily="34" charset="0"/>
              </a:rPr>
              <a:t>The possibility of risk-based poverty traps puts a premium on risk reduction (and risk transfer) tools.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D3C621-D069-4098-A153-DAAEC0E3E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868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Why deep, persistent, prevalent poverty?</a:t>
            </a:r>
            <a:endParaRPr lang="en-US" sz="28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5" name="Picture 4" descr="A picture containing text, outdoor, ground, person&#10;&#10;Description automatically generated">
            <a:extLst>
              <a:ext uri="{FF2B5EF4-FFF2-40B4-BE49-F238E27FC236}">
                <a16:creationId xmlns:a16="http://schemas.microsoft.com/office/drawing/2014/main" id="{A400E759-2AEA-4131-BF78-9B09006856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780" y="983114"/>
            <a:ext cx="1893300" cy="2841060"/>
          </a:xfrm>
          <a:prstGeom prst="rect">
            <a:avLst/>
          </a:prstGeom>
        </p:spPr>
      </p:pic>
      <p:pic>
        <p:nvPicPr>
          <p:cNvPr id="1026" name="Picture 2" descr="One Illness Away: Why People Become Poor and How They Escape Poverty:  Krishna, Anirudh: 9780199584512: Amazon.com: Books">
            <a:extLst>
              <a:ext uri="{FF2B5EF4-FFF2-40B4-BE49-F238E27FC236}">
                <a16:creationId xmlns:a16="http://schemas.microsoft.com/office/drawing/2014/main" id="{1982ACC9-9A05-4AF6-B119-AB6F31D07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935" y="3854934"/>
            <a:ext cx="1890665" cy="284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CBE5B30-5107-541A-D150-73B11C73B285}"/>
              </a:ext>
            </a:extLst>
          </p:cNvPr>
          <p:cNvGrpSpPr/>
          <p:nvPr/>
        </p:nvGrpSpPr>
        <p:grpSpPr>
          <a:xfrm>
            <a:off x="1707251" y="4175345"/>
            <a:ext cx="3992842" cy="1174309"/>
            <a:chOff x="1447800" y="4147792"/>
            <a:chExt cx="3992842" cy="11743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D0BA655-B0B9-3DCA-8C37-00F7A3B2E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59192" y="4407701"/>
              <a:ext cx="3981450" cy="9144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AAFF718-5B58-6A9E-8FAB-46C903896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13575"/>
            <a:stretch>
              <a:fillRect/>
            </a:stretch>
          </p:blipFill>
          <p:spPr>
            <a:xfrm>
              <a:off x="1447800" y="4147792"/>
              <a:ext cx="2495550" cy="2963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247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ctrTitle"/>
          </p:nvPr>
        </p:nvSpPr>
        <p:spPr>
          <a:xfrm>
            <a:off x="820276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076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2514" y="145256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 flipV="1">
            <a:off x="159850" y="145613"/>
            <a:ext cx="8907917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380967" y="243449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Reducing infectious disease risk in Senegal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E8EC3EA-D798-4509-8C4A-C22E593BE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476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925B5F-A2D5-015D-C04C-F79E0D42141D}"/>
              </a:ext>
            </a:extLst>
          </p:cNvPr>
          <p:cNvSpPr txBox="1"/>
          <p:nvPr/>
        </p:nvSpPr>
        <p:spPr>
          <a:xfrm>
            <a:off x="495414" y="2593538"/>
            <a:ext cx="8229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n-lt"/>
                <a:cs typeface="Arial" panose="020B0604020202020204" pitchFamily="34" charset="0"/>
              </a:rPr>
              <a:t>Usual response: 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MDA (praziquantel) but high reinfection rates. Need to tackle the environmental reservoir of the disease.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dirty="0"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n-lt"/>
                <a:cs typeface="Arial" panose="020B0604020202020204" pitchFamily="34" charset="0"/>
              </a:rPr>
              <a:t>Poverty-disease trap: 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Impedes child cognitive/physical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dev’t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via anemia, morbidity. Disrupts work/school attendance, lowers incomes, increasing reliance on contaminated water sources. 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D4A215A-ECD2-C05C-E214-632F84ACD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89" y="5050086"/>
            <a:ext cx="4134090" cy="7486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E81B7B-003F-525E-F943-3AA9037611A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312" y="920313"/>
            <a:ext cx="9161390" cy="63930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3CC3B5-C5D4-F769-69FF-6F533C6D3730}"/>
              </a:ext>
            </a:extLst>
          </p:cNvPr>
          <p:cNvSpPr txBox="1"/>
          <p:nvPr/>
        </p:nvSpPr>
        <p:spPr>
          <a:xfrm>
            <a:off x="523369" y="1018149"/>
            <a:ext cx="80972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Schistosomiasis/bilharzia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affects &gt;240mn globally (&gt;800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 risk) in poor areas. Suppresses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immunoresponse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Especially harmful for children/women.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48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A3D6E-365E-D405-03C8-1227C439A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8963C3B1-6073-D454-3523-96EC081ECC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1B279B-FC5F-C3A9-0AA8-34CF7AE58E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655436-0880-CC48-F530-155CCE8DECA7}"/>
              </a:ext>
            </a:extLst>
          </p:cNvPr>
          <p:cNvSpPr/>
          <p:nvPr/>
        </p:nvSpPr>
        <p:spPr>
          <a:xfrm>
            <a:off x="94770" y="105872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Rectangle 6">
            <a:extLst>
              <a:ext uri="{FF2B5EF4-FFF2-40B4-BE49-F238E27FC236}">
                <a16:creationId xmlns:a16="http://schemas.microsoft.com/office/drawing/2014/main" id="{24E84F2E-45D5-9D92-B30B-554EE451511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34938" y="139700"/>
            <a:ext cx="8856662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38" name="Rectangle 3">
            <a:extLst>
              <a:ext uri="{FF2B5EF4-FFF2-40B4-BE49-F238E27FC236}">
                <a16:creationId xmlns:a16="http://schemas.microsoft.com/office/drawing/2014/main" id="{F1B29305-DCFD-1F81-EFFC-25D2799E1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428" y="988913"/>
            <a:ext cx="8704076" cy="314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n-lt"/>
              </a:rPr>
              <a:t>Candidate remedies: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BC30851-9EB5-1C0E-C326-57E2C994A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8A007D3-A6A1-B7FF-B450-D6BC8212AA62}"/>
              </a:ext>
            </a:extLst>
          </p:cNvPr>
          <p:cNvGrpSpPr/>
          <p:nvPr/>
        </p:nvGrpSpPr>
        <p:grpSpPr>
          <a:xfrm>
            <a:off x="4761461" y="1026898"/>
            <a:ext cx="4171830" cy="935895"/>
            <a:chOff x="1314450" y="2805112"/>
            <a:chExt cx="6515100" cy="124777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49192A6-5A1E-27C6-776B-6EDF53E39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4450" y="2805112"/>
              <a:ext cx="6515100" cy="124777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94D0233-52CA-9AC4-EA62-B4585C873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19585" y="2880445"/>
              <a:ext cx="1466850" cy="200025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31CC797C-F031-C0DE-AEC7-EAEB4258B481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54" b="2096"/>
          <a:stretch/>
        </p:blipFill>
        <p:spPr>
          <a:xfrm>
            <a:off x="4498670" y="2117576"/>
            <a:ext cx="4400727" cy="25264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56D338-839B-6917-0E24-92D232ADF7ED}"/>
              </a:ext>
            </a:extLst>
          </p:cNvPr>
          <p:cNvSpPr txBox="1"/>
          <p:nvPr/>
        </p:nvSpPr>
        <p:spPr>
          <a:xfrm>
            <a:off x="200883" y="1494845"/>
            <a:ext cx="44796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Clear water access points of snails’ preferred habitat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submerged weed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Ceratophyllum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demersum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use as compost (B/C: 2.8 - 7.1) or livestock feed. Sharply reduced infections, boosted ag productivity. 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762537C-3548-818B-47CC-C8F369D75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491" y="243449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Reducing infectious disease risk in Senegal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229F2A-B988-C3F0-5A5D-80D6283BCAA6}"/>
              </a:ext>
            </a:extLst>
          </p:cNvPr>
          <p:cNvSpPr txBox="1"/>
          <p:nvPr/>
        </p:nvSpPr>
        <p:spPr>
          <a:xfrm>
            <a:off x="252454" y="4760831"/>
            <a:ext cx="858919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i="1" dirty="0"/>
          </a:p>
          <a:p>
            <a:r>
              <a:rPr lang="en-US" sz="2400" dirty="0">
                <a:latin typeface="+mn-lt"/>
              </a:rPr>
              <a:t>Can we get villagers to do this? Does it have the same impacts as the researcher-managed trials? We launched a 104 village RCT in 2024 to find out. Endline upcoming winter 2026-27. </a:t>
            </a:r>
          </a:p>
          <a:p>
            <a:endParaRPr lang="en-US" sz="2400" b="1" dirty="0">
              <a:latin typeface="+mn-lt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7566F5-714B-0FB6-8C03-C7E65330317B}"/>
              </a:ext>
            </a:extLst>
          </p:cNvPr>
          <p:cNvSpPr txBox="1"/>
          <p:nvPr/>
        </p:nvSpPr>
        <p:spPr>
          <a:xfrm>
            <a:off x="7174803" y="4357099"/>
            <a:ext cx="1835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+mn-lt"/>
              </a:rPr>
              <a:t>Photo credit: Jason Rohr</a:t>
            </a:r>
          </a:p>
        </p:txBody>
      </p:sp>
    </p:spTree>
    <p:extLst>
      <p:ext uri="{BB962C8B-B14F-4D97-AF65-F5344CB8AC3E}">
        <p14:creationId xmlns:p14="http://schemas.microsoft.com/office/powerpoint/2010/main" val="468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4770" y="105872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 flipV="1">
            <a:off x="134938" y="139700"/>
            <a:ext cx="8856662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38" name="Rectangle 3"/>
          <p:cNvSpPr>
            <a:spLocks noChangeArrowheads="1"/>
          </p:cNvSpPr>
          <p:nvPr/>
        </p:nvSpPr>
        <p:spPr bwMode="auto">
          <a:xfrm>
            <a:off x="238399" y="880063"/>
            <a:ext cx="4330228" cy="115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n-lt"/>
              </a:rPr>
              <a:t>Candidate remedies: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latin typeface="+mn-lt"/>
            </a:endParaRPr>
          </a:p>
          <a:p>
            <a:r>
              <a:rPr lang="en-US" sz="2400" dirty="0">
                <a:latin typeface="+mn-lt"/>
              </a:rPr>
              <a:t>(2) Introduce fish to irrigated rice fields to compete with (tilapia) or prey on (African </a:t>
            </a:r>
            <a:r>
              <a:rPr lang="en-US" sz="2400" dirty="0" err="1">
                <a:latin typeface="+mn-lt"/>
              </a:rPr>
              <a:t>bonytongue</a:t>
            </a:r>
            <a:r>
              <a:rPr lang="en-US" sz="2400" dirty="0">
                <a:latin typeface="+mn-lt"/>
              </a:rPr>
              <a:t>) snails, boost crop productivity. Small-scale RCT wrapping now. </a:t>
            </a:r>
          </a:p>
          <a:p>
            <a:endParaRPr lang="en-US" sz="2000" b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E8EC3EA-D798-4509-8C4A-C22E593BE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988E52-D93C-AF94-0B9B-D5A68233EB7E}"/>
              </a:ext>
            </a:extLst>
          </p:cNvPr>
          <p:cNvSpPr txBox="1"/>
          <p:nvPr/>
        </p:nvSpPr>
        <p:spPr>
          <a:xfrm>
            <a:off x="324598" y="3886200"/>
            <a:ext cx="831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gains in rice productivity? Impacts on household livelihoods, food security, or mental/physical health? Prevalence of infected snails?   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3CA6D926-258E-455D-9ABB-FAB462230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491" y="243449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Reducing infectious disease risk in Senegal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2FC0F6-12BF-3686-E3EC-5D7A64C8C1BF}"/>
              </a:ext>
            </a:extLst>
          </p:cNvPr>
          <p:cNvGrpSpPr/>
          <p:nvPr/>
        </p:nvGrpSpPr>
        <p:grpSpPr>
          <a:xfrm>
            <a:off x="4604373" y="1065718"/>
            <a:ext cx="3889573" cy="964545"/>
            <a:chOff x="4552470" y="972041"/>
            <a:chExt cx="4267200" cy="105107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CDCC4A0-3C09-D564-15E6-8C3B06D23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52470" y="1223018"/>
              <a:ext cx="4267200" cy="8001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2879BE5-E813-649D-C057-57E8118E9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2470" y="972041"/>
              <a:ext cx="3057525" cy="247650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CC5F9E88-4933-FB76-FF62-D53F2D353F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408799" y="3473134"/>
            <a:ext cx="12570690" cy="3384866"/>
          </a:xfrm>
          <a:prstGeom prst="rect">
            <a:avLst/>
          </a:prstGeom>
        </p:spPr>
      </p:pic>
      <p:pic>
        <p:nvPicPr>
          <p:cNvPr id="20" name="Picture 4" descr="Style Tilapia Stock Illustrations – 179 Style Tilapia Stock Illustrations,  Vectors &amp; Clipart - Dreamstime">
            <a:extLst>
              <a:ext uri="{FF2B5EF4-FFF2-40B4-BE49-F238E27FC236}">
                <a16:creationId xmlns:a16="http://schemas.microsoft.com/office/drawing/2014/main" id="{8495E7DF-DDE0-1A90-D09F-D889F12C7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391" y="2210917"/>
            <a:ext cx="1955183" cy="111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Black Arowana: Over 615 Royalty-Free ...">
            <a:extLst>
              <a:ext uri="{FF2B5EF4-FFF2-40B4-BE49-F238E27FC236}">
                <a16:creationId xmlns:a16="http://schemas.microsoft.com/office/drawing/2014/main" id="{DC9B4E9B-CD98-146D-DF1C-02E8A65F4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14457" y="2316013"/>
            <a:ext cx="2430132" cy="104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E282E1B-6DF9-2F5C-D422-D3AA757548FE}"/>
              </a:ext>
            </a:extLst>
          </p:cNvPr>
          <p:cNvSpPr txBox="1"/>
          <p:nvPr/>
        </p:nvSpPr>
        <p:spPr>
          <a:xfrm>
            <a:off x="6248400" y="6582326"/>
            <a:ext cx="350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+mn-lt"/>
              </a:rPr>
              <a:t>Photo credit: Emily Selland</a:t>
            </a:r>
          </a:p>
        </p:txBody>
      </p:sp>
    </p:spTree>
    <p:extLst>
      <p:ext uri="{BB962C8B-B14F-4D97-AF65-F5344CB8AC3E}">
        <p14:creationId xmlns:p14="http://schemas.microsoft.com/office/powerpoint/2010/main" val="2130604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70136-A85C-3830-3E03-A8A7A01EC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436A6EC2-7848-8CC0-84EB-E4E3D8F2E2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A342B6-ED0A-8373-C6B5-BDD844B2D2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06C0E4-DFA0-6359-42C3-31A8AA55D2A9}"/>
              </a:ext>
            </a:extLst>
          </p:cNvPr>
          <p:cNvSpPr/>
          <p:nvPr/>
        </p:nvSpPr>
        <p:spPr>
          <a:xfrm>
            <a:off x="94770" y="105872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Rectangle 6">
            <a:extLst>
              <a:ext uri="{FF2B5EF4-FFF2-40B4-BE49-F238E27FC236}">
                <a16:creationId xmlns:a16="http://schemas.microsoft.com/office/drawing/2014/main" id="{ACA433A9-83E2-F7B7-EEC1-0DE24DFA85F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34938" y="139700"/>
            <a:ext cx="8856662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38" name="Rectangle 3">
            <a:extLst>
              <a:ext uri="{FF2B5EF4-FFF2-40B4-BE49-F238E27FC236}">
                <a16:creationId xmlns:a16="http://schemas.microsoft.com/office/drawing/2014/main" id="{DDEF7C6E-DFF2-FC47-6D04-0FFBFCEE4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52" y="865780"/>
            <a:ext cx="8600801" cy="115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+mn-lt"/>
              </a:rPr>
              <a:t>Candidate remedies: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latin typeface="+mn-lt"/>
            </a:endParaRPr>
          </a:p>
          <a:p>
            <a:r>
              <a:rPr lang="en-US" sz="2400" dirty="0">
                <a:latin typeface="+mn-lt"/>
              </a:rPr>
              <a:t>(3) Vaccinate livestock against </a:t>
            </a:r>
            <a:r>
              <a:rPr lang="en-US" sz="2400" i="1" dirty="0">
                <a:latin typeface="+mn-lt"/>
              </a:rPr>
              <a:t>schistosomiasis </a:t>
            </a:r>
            <a:r>
              <a:rPr lang="en-US" sz="2400" i="1" dirty="0" err="1">
                <a:latin typeface="+mn-lt"/>
              </a:rPr>
              <a:t>bovis</a:t>
            </a:r>
            <a:r>
              <a:rPr lang="en-US" sz="2400" dirty="0">
                <a:latin typeface="+mn-lt"/>
              </a:rPr>
              <a:t>. Reduce spatial transmission/hybridization of disease. Boost livestock productivity. </a:t>
            </a:r>
          </a:p>
          <a:p>
            <a:endParaRPr lang="en-US" sz="2000" b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55AB99F-FC77-BA1E-6B72-B6900C1A3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DF4EEE-8F3C-1F21-D0F4-92599718C7DA}"/>
              </a:ext>
            </a:extLst>
          </p:cNvPr>
          <p:cNvSpPr txBox="1"/>
          <p:nvPr/>
        </p:nvSpPr>
        <p:spPr>
          <a:xfrm>
            <a:off x="249141" y="2778902"/>
            <a:ext cx="8313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Designing 2027 trial now with (Brazilian) vaccine developer. 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Possibly incorporate methane emissions testing to see if there might be potential to generate carbon credits to pay for vaccines for Senegalese herders.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2740FA63-72EF-3662-A14F-10371AC5D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491" y="243449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Reducing infectious disease risk in Senegal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9FA15A-499C-C5D8-F62B-4F58C26ED8D1}"/>
              </a:ext>
            </a:extLst>
          </p:cNvPr>
          <p:cNvSpPr txBox="1"/>
          <p:nvPr/>
        </p:nvSpPr>
        <p:spPr>
          <a:xfrm>
            <a:off x="304800" y="5334000"/>
            <a:ext cx="8258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+mn-lt"/>
              </a:rPr>
              <a:t>Reach out if any of this interests you – esp. if you speak French (or Wolof or </a:t>
            </a:r>
            <a:r>
              <a:rPr lang="en-US" sz="2400" b="1" dirty="0" err="1">
                <a:solidFill>
                  <a:srgbClr val="FF0000"/>
                </a:solidFill>
                <a:latin typeface="+mn-lt"/>
              </a:rPr>
              <a:t>Pulaar</a:t>
            </a:r>
            <a:r>
              <a:rPr lang="en-US" sz="2400" b="1" dirty="0">
                <a:solidFill>
                  <a:srgbClr val="FF0000"/>
                </a:solidFill>
                <a:latin typeface="+mn-lt"/>
              </a:rPr>
              <a:t>!)</a:t>
            </a:r>
          </a:p>
        </p:txBody>
      </p:sp>
      <p:pic>
        <p:nvPicPr>
          <p:cNvPr id="7" name="Picture 6" descr="Herders from northern Senegal, on the move south.">
            <a:extLst>
              <a:ext uri="{FF2B5EF4-FFF2-40B4-BE49-F238E27FC236}">
                <a16:creationId xmlns:a16="http://schemas.microsoft.com/office/drawing/2014/main" id="{964424D0-9E2D-0D5F-20B0-F97BA53051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566" r="825"/>
          <a:stretch>
            <a:fillRect/>
          </a:stretch>
        </p:blipFill>
        <p:spPr>
          <a:xfrm>
            <a:off x="-15183" y="2519364"/>
            <a:ext cx="9156904" cy="43970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84CBE7-CE95-4D8D-933F-2F72E7C717B3}"/>
              </a:ext>
            </a:extLst>
          </p:cNvPr>
          <p:cNvSpPr txBox="1"/>
          <p:nvPr/>
        </p:nvSpPr>
        <p:spPr>
          <a:xfrm>
            <a:off x="6248400" y="6582326"/>
            <a:ext cx="350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+mn-lt"/>
              </a:rPr>
              <a:t>Photo credit: Andy Hall/The Observer</a:t>
            </a:r>
          </a:p>
        </p:txBody>
      </p:sp>
    </p:spTree>
    <p:extLst>
      <p:ext uri="{BB962C8B-B14F-4D97-AF65-F5344CB8AC3E}">
        <p14:creationId xmlns:p14="http://schemas.microsoft.com/office/powerpoint/2010/main" val="400243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2697</TotalTime>
  <Words>441</Words>
  <Application>Microsoft Office PowerPoint</Application>
  <PresentationFormat>On-screen Show (4:3)</PresentationFormat>
  <Paragraphs>59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IBLI Performance Paper</dc:title>
  <dc:creator>Pin Chantarat</dc:creator>
  <cp:lastModifiedBy>Chris Barrett</cp:lastModifiedBy>
  <cp:revision>161</cp:revision>
  <dcterms:created xsi:type="dcterms:W3CDTF">2009-03-02T19:09:48Z</dcterms:created>
  <dcterms:modified xsi:type="dcterms:W3CDTF">2026-08-31T19:06:06Z</dcterms:modified>
</cp:coreProperties>
</file>